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4630400" cy="8229600"/>
  <p:notesSz cx="8229600" cy="14630400"/>
  <p:embeddedFontLst>
    <p:embeddedFont>
      <p:font typeface="Century" panose="02040604050505020304" pitchFamily="18" charset="0"/>
      <p:regular r:id="rId16"/>
    </p:embeddedFont>
    <p:embeddedFont>
      <p:font typeface="Overpass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  <p:italic r:id="rId20"/>
      <p:boldItalic r:id="rId21"/>
    </p:embeddedFont>
    <p:embeddedFont>
      <p:font typeface="Syn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5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5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38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Y2ZDEzN2EtZjMyYi00ZTFhLWE5ZmUtODcwY2U5YmU1MzIyIiwidCI6ImM2ZTU0OWIzLTVmNDUtNDAzMi1hYWU5LWQ0MjQ0ZGM1YjJjNCJ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56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386" y="3293080"/>
            <a:ext cx="8279964" cy="1333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72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</a:t>
            </a:r>
            <a:r>
              <a:rPr lang="en-US" sz="67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Insights 360</a:t>
            </a:r>
            <a:endParaRPr lang="en-US" sz="6700" dirty="0"/>
          </a:p>
        </p:txBody>
      </p:sp>
      <p:sp>
        <p:nvSpPr>
          <p:cNvPr id="6" name="Text 3"/>
          <p:cNvSpPr/>
          <p:nvPr/>
        </p:nvSpPr>
        <p:spPr>
          <a:xfrm>
            <a:off x="6486406" y="6639758"/>
            <a:ext cx="122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</a:t>
            </a:r>
            <a:endParaRPr lang="en-US" sz="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F1E79-BD59-5796-A3AB-DCA2E313433D}"/>
              </a:ext>
            </a:extLst>
          </p:cNvPr>
          <p:cNvSpPr/>
          <p:nvPr/>
        </p:nvSpPr>
        <p:spPr>
          <a:xfrm>
            <a:off x="12560968" y="7531768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A51A-693D-22C8-9DDF-66CE7BE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56" y="97861"/>
            <a:ext cx="630426" cy="6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75852-BDED-70C2-16C9-6F6DEC924E6B}"/>
              </a:ext>
            </a:extLst>
          </p:cNvPr>
          <p:cNvSpPr txBox="1"/>
          <p:nvPr/>
        </p:nvSpPr>
        <p:spPr>
          <a:xfrm>
            <a:off x="12618977" y="656114"/>
            <a:ext cx="2012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A0E32-6CD0-30CB-AFF4-183B7FBB5B84}"/>
              </a:ext>
            </a:extLst>
          </p:cNvPr>
          <p:cNvSpPr txBox="1"/>
          <p:nvPr/>
        </p:nvSpPr>
        <p:spPr>
          <a:xfrm>
            <a:off x="13311404" y="314673"/>
            <a:ext cx="113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8F1A0-2731-BADC-16F2-42169D99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0179" cy="81683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C2646A2-434F-50DF-5FEB-814F4D55AE84}"/>
              </a:ext>
            </a:extLst>
          </p:cNvPr>
          <p:cNvSpPr/>
          <p:nvPr/>
        </p:nvSpPr>
        <p:spPr>
          <a:xfrm>
            <a:off x="12754855" y="6785396"/>
            <a:ext cx="2252143" cy="854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2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CREATED BY</a:t>
            </a:r>
            <a:endParaRPr lang="en-US" sz="20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62DD98B-EE61-79CB-246B-BE7B9B7D592E}"/>
              </a:ext>
            </a:extLst>
          </p:cNvPr>
          <p:cNvSpPr/>
          <p:nvPr/>
        </p:nvSpPr>
        <p:spPr>
          <a:xfrm>
            <a:off x="12315252" y="7212517"/>
            <a:ext cx="2560864" cy="1057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V.ARUN KUMAR</a:t>
            </a:r>
            <a:endParaRPr lang="en-US" sz="240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9310DD7B-CD38-ABC0-DB74-E28273051698}"/>
              </a:ext>
            </a:extLst>
          </p:cNvPr>
          <p:cNvSpPr/>
          <p:nvPr/>
        </p:nvSpPr>
        <p:spPr>
          <a:xfrm>
            <a:off x="5954512" y="3720201"/>
            <a:ext cx="8279964" cy="1333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Domain/Function: Brick &amp; Mortar and E-Commerce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567331-E82D-0D39-9DB9-78BE3619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695" y="7531768"/>
            <a:ext cx="2648779" cy="71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/>
      <p:bldP spid="10" grpId="0"/>
      <p:bldP spid="4" grpId="0" animBg="1"/>
      <p:bldP spid="7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279" y="2582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Supply Chain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-3326963" y="6783000"/>
            <a:ext cx="16525605" cy="10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 </a:t>
            </a:r>
            <a:r>
              <a:rPr lang="en-US" sz="1900" b="1" dirty="0" err="1">
                <a:solidFill>
                  <a:srgbClr val="3B4E4E"/>
                </a:solidFill>
                <a:latin typeface="Overpass" pitchFamily="34" charset="0"/>
              </a:rPr>
              <a:t>Atliq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 e Store 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has the highest forecast accuracy among the Customers, with a forecast accuracy % of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74.22%.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8C237E-BD14-E0D4-C534-0829EEBCCB24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3813645-8942-2B95-65B1-EB2E3C7BFB17}"/>
              </a:ext>
            </a:extLst>
          </p:cNvPr>
          <p:cNvSpPr/>
          <p:nvPr/>
        </p:nvSpPr>
        <p:spPr>
          <a:xfrm>
            <a:off x="-3326963" y="7294126"/>
            <a:ext cx="1605637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Networking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 have the highest forecast accuracy among the product segments, with a forecast accuracy of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93.06%.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3B4E4E"/>
              </a:solidFill>
              <a:latin typeface="Overpas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2A26D-FDC4-38A6-68AE-C93AE6BC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1" y="1507234"/>
            <a:ext cx="5833233" cy="50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859F6-829C-43AF-D694-79E5530A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08" y="2687111"/>
            <a:ext cx="7027101" cy="2900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907" y="17990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Executive View</a:t>
            </a:r>
            <a:endParaRPr lang="en-US" sz="4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DF6A33-AFB9-10C6-0FC2-ACF8ED789C52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82FC2-522E-C396-5E9A-D5BC0E30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78" y="1371629"/>
            <a:ext cx="6052996" cy="322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5958B-649F-A108-B053-F3CB4705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9" y="1371629"/>
            <a:ext cx="6052996" cy="3128182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F7C0D3E1-CABD-3DE5-A3BC-5299700001C8}"/>
              </a:ext>
            </a:extLst>
          </p:cNvPr>
          <p:cNvSpPr/>
          <p:nvPr/>
        </p:nvSpPr>
        <p:spPr>
          <a:xfrm>
            <a:off x="-2869763" y="4932908"/>
            <a:ext cx="1605637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North America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 have the highest Revenue Contribution among the </a:t>
            </a:r>
            <a:r>
              <a:rPr lang="en-US" sz="1900" dirty="0" err="1">
                <a:solidFill>
                  <a:srgbClr val="3B4E4E"/>
                </a:solidFill>
                <a:latin typeface="Overpass" pitchFamily="34" charset="0"/>
              </a:rPr>
              <a:t>Sub_Zone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 , with 27.36%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FC4A7220-9487-B94D-20D2-471BA92D9F1C}"/>
              </a:ext>
            </a:extLst>
          </p:cNvPr>
          <p:cNvSpPr/>
          <p:nvPr/>
        </p:nvSpPr>
        <p:spPr>
          <a:xfrm>
            <a:off x="-2869763" y="5509401"/>
            <a:ext cx="1605637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Amazon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have the highest Revenue Contribution among the Customers, with 13.30%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907" y="3362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</a:t>
            </a:r>
            <a:endParaRPr lang="en-US" sz="48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879C5-C51F-711A-CEA4-E7CB41B03BF2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AD57407-E24A-3B23-1564-CA1CAD8DE1B6}"/>
              </a:ext>
            </a:extLst>
          </p:cNvPr>
          <p:cNvSpPr/>
          <p:nvPr/>
        </p:nvSpPr>
        <p:spPr>
          <a:xfrm>
            <a:off x="4229100" y="355984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800" b="1" u="sng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3"/>
              </a:rPr>
              <a:t> CLICK HERE FOR DASHBOARD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8620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507" y="134693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69762-0F7D-56BA-D11F-F194BA0C14E8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2D71A-9033-A7F1-8FCE-F6D7CB13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3E9AC-4072-6D1B-94B0-DFD9067CCE54}"/>
              </a:ext>
            </a:extLst>
          </p:cNvPr>
          <p:cNvSpPr txBox="1"/>
          <p:nvPr/>
        </p:nvSpPr>
        <p:spPr>
          <a:xfrm>
            <a:off x="144901" y="613040"/>
            <a:ext cx="1888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A30CE-9D9B-8915-D27F-BFADFAAE5FFC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F3986-651F-AEE6-DFB5-A11043A1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3565" y="0"/>
            <a:ext cx="816835" cy="816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41E889-04C8-F3C0-A429-4AF704BCB9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72" r="9036"/>
          <a:stretch/>
        </p:blipFill>
        <p:spPr>
          <a:xfrm>
            <a:off x="7615989" y="2772277"/>
            <a:ext cx="4836695" cy="3561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2E0CE-A3A5-A961-913A-B82F7E8CE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80" y="3111218"/>
            <a:ext cx="3282505" cy="3282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D16ED-DA8A-CBB9-0A16-DCCA2B6FC29D}"/>
              </a:ext>
            </a:extLst>
          </p:cNvPr>
          <p:cNvSpPr txBox="1"/>
          <p:nvPr/>
        </p:nvSpPr>
        <p:spPr>
          <a:xfrm>
            <a:off x="5506974" y="1415301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THANKYOU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849E6-160C-BE78-732A-7BE0732E951E}"/>
              </a:ext>
            </a:extLst>
          </p:cNvPr>
          <p:cNvSpPr txBox="1"/>
          <p:nvPr/>
        </p:nvSpPr>
        <p:spPr>
          <a:xfrm>
            <a:off x="2091750" y="6654759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HEMANAND SIR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8CD31-8731-5CE1-E9D4-2108C80168F6}"/>
              </a:ext>
            </a:extLst>
          </p:cNvPr>
          <p:cNvSpPr txBox="1"/>
          <p:nvPr/>
        </p:nvSpPr>
        <p:spPr>
          <a:xfrm>
            <a:off x="7615989" y="6654759"/>
            <a:ext cx="5584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DHAVAL PATEL SIR</a:t>
            </a:r>
          </a:p>
        </p:txBody>
      </p:sp>
    </p:spTree>
    <p:extLst>
      <p:ext uri="{BB962C8B-B14F-4D97-AF65-F5344CB8AC3E}">
        <p14:creationId xmlns:p14="http://schemas.microsoft.com/office/powerpoint/2010/main" val="40698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708" y="60568"/>
            <a:ext cx="5543550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Agenda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338809" y="1581636"/>
            <a:ext cx="45719" cy="6471381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4" name="Shape 2"/>
          <p:cNvSpPr/>
          <p:nvPr/>
        </p:nvSpPr>
        <p:spPr>
          <a:xfrm>
            <a:off x="6399166" y="2890726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5" name="Shape 3"/>
          <p:cNvSpPr/>
          <p:nvPr/>
        </p:nvSpPr>
        <p:spPr>
          <a:xfrm>
            <a:off x="7119852" y="2671770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319639" y="2758156"/>
            <a:ext cx="12977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2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295326" y="2717490"/>
            <a:ext cx="300085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9919" y="3205931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the business challenges faced by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Hardware’s(Imaginary Company) </a:t>
            </a: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and the need for data analytics.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104612" y="3955035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55345" y="4057637"/>
            <a:ext cx="207526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3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388311" y="401452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Overview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330179" y="4424440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Define the project's objectives, scope, and key data sets to be analyzed.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119852" y="5241461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68674" y="5329491"/>
            <a:ext cx="213241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2974867" y="5348141"/>
            <a:ext cx="3244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INSIGHTS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30672" y="5751450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Gain insights into from my observations and preliminary findings.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119852" y="6881949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51059" y="6980353"/>
            <a:ext cx="23645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5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57249" y="6975399"/>
            <a:ext cx="335851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Showcase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1707" y="7313014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interactive dashboards that visually represent key metrics and insights.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255345" y="6579886"/>
            <a:ext cx="227886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28" name="Text 26"/>
          <p:cNvSpPr/>
          <p:nvPr/>
        </p:nvSpPr>
        <p:spPr>
          <a:xfrm>
            <a:off x="830137" y="6948504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1E2EC-0889-94E6-95DD-FA7FB002B1AA}"/>
              </a:ext>
            </a:extLst>
          </p:cNvPr>
          <p:cNvSpPr/>
          <p:nvPr/>
        </p:nvSpPr>
        <p:spPr>
          <a:xfrm>
            <a:off x="12560968" y="7657878"/>
            <a:ext cx="2069432" cy="571722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CFEF36-4C24-12BD-0822-C52DC38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7EF784-4E7F-94E9-FDFD-E51DA5011E1B}"/>
              </a:ext>
            </a:extLst>
          </p:cNvPr>
          <p:cNvSpPr txBox="1"/>
          <p:nvPr/>
        </p:nvSpPr>
        <p:spPr>
          <a:xfrm>
            <a:off x="144900" y="613040"/>
            <a:ext cx="1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29BB6-5BE2-A6DB-CA2A-1DDF98A1B1F5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35" name="Shape 17">
            <a:extLst>
              <a:ext uri="{FF2B5EF4-FFF2-40B4-BE49-F238E27FC236}">
                <a16:creationId xmlns:a16="http://schemas.microsoft.com/office/drawing/2014/main" id="{62A72FA1-8C6C-53CF-0685-6C89D2017960}"/>
              </a:ext>
            </a:extLst>
          </p:cNvPr>
          <p:cNvSpPr/>
          <p:nvPr/>
        </p:nvSpPr>
        <p:spPr>
          <a:xfrm>
            <a:off x="7668373" y="7100905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AC3A7421-41F5-4758-5192-04E168318F86}"/>
              </a:ext>
            </a:extLst>
          </p:cNvPr>
          <p:cNvSpPr/>
          <p:nvPr/>
        </p:nvSpPr>
        <p:spPr>
          <a:xfrm>
            <a:off x="6299512" y="5490897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D2FC55F8-A6C1-382E-E29F-DB02CA2EE5FE}"/>
              </a:ext>
            </a:extLst>
          </p:cNvPr>
          <p:cNvSpPr/>
          <p:nvPr/>
        </p:nvSpPr>
        <p:spPr>
          <a:xfrm>
            <a:off x="7588244" y="4172523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1A98DBC4-5CAD-E18A-10F2-2D7435D91861}"/>
              </a:ext>
            </a:extLst>
          </p:cNvPr>
          <p:cNvSpPr/>
          <p:nvPr/>
        </p:nvSpPr>
        <p:spPr>
          <a:xfrm>
            <a:off x="7120155" y="1165870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BA0C08A-557F-FE09-C6D0-E1E645254315}"/>
              </a:ext>
            </a:extLst>
          </p:cNvPr>
          <p:cNvSpPr/>
          <p:nvPr/>
        </p:nvSpPr>
        <p:spPr>
          <a:xfrm>
            <a:off x="7289390" y="1248975"/>
            <a:ext cx="12977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85E791F9-2424-5DC5-BF35-0266C8187324}"/>
              </a:ext>
            </a:extLst>
          </p:cNvPr>
          <p:cNvSpPr/>
          <p:nvPr/>
        </p:nvSpPr>
        <p:spPr>
          <a:xfrm>
            <a:off x="8181472" y="1274622"/>
            <a:ext cx="2273969" cy="390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Company Details</a:t>
            </a:r>
            <a:endParaRPr lang="en-US" sz="2150" dirty="0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7444BDE3-A99E-254D-7E32-08236B960961}"/>
              </a:ext>
            </a:extLst>
          </p:cNvPr>
          <p:cNvSpPr/>
          <p:nvPr/>
        </p:nvSpPr>
        <p:spPr>
          <a:xfrm flipV="1">
            <a:off x="7618724" y="1415304"/>
            <a:ext cx="714394" cy="45719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C2A3A785-FE95-5E88-A715-36F7A595D970}"/>
              </a:ext>
            </a:extLst>
          </p:cNvPr>
          <p:cNvSpPr/>
          <p:nvPr/>
        </p:nvSpPr>
        <p:spPr>
          <a:xfrm>
            <a:off x="8388311" y="1700927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About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Hardwares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Company Details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8" grpId="0" animBg="1"/>
      <p:bldP spid="31" grpId="0"/>
      <p:bldP spid="32" grpId="0"/>
      <p:bldP spid="24" grpId="0" animBg="1"/>
      <p:bldP spid="25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2890" y="797706"/>
            <a:ext cx="5543550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" pitchFamily="34" charset="0"/>
              </a:rPr>
              <a:t>COMPANY DETAILS</a:t>
            </a:r>
            <a:endParaRPr lang="en-US" sz="4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1E2EC-0889-94E6-95DD-FA7FB002B1AA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CFEF36-4C24-12BD-0822-C52DC38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7EF784-4E7F-94E9-FDFD-E51DA5011E1B}"/>
              </a:ext>
            </a:extLst>
          </p:cNvPr>
          <p:cNvSpPr txBox="1"/>
          <p:nvPr/>
        </p:nvSpPr>
        <p:spPr>
          <a:xfrm>
            <a:off x="144900" y="613040"/>
            <a:ext cx="1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29BB6-5BE2-A6DB-CA2A-1DDF98A1B1F5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7D8AF9-DB97-B7F4-E792-A5196B06E85A}"/>
              </a:ext>
            </a:extLst>
          </p:cNvPr>
          <p:cNvSpPr txBox="1"/>
          <p:nvPr/>
        </p:nvSpPr>
        <p:spPr>
          <a:xfrm>
            <a:off x="1538741" y="2744348"/>
            <a:ext cx="20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FISCAL 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301CD-BF80-F905-3D79-A45148A94BC7}"/>
              </a:ext>
            </a:extLst>
          </p:cNvPr>
          <p:cNvSpPr txBox="1"/>
          <p:nvPr/>
        </p:nvSpPr>
        <p:spPr>
          <a:xfrm>
            <a:off x="487728" y="5407305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SEPTEMBER(2019)-AUGUST(2020)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692156-F419-5212-0499-99A3242500AB}"/>
              </a:ext>
            </a:extLst>
          </p:cNvPr>
          <p:cNvSpPr txBox="1"/>
          <p:nvPr/>
        </p:nvSpPr>
        <p:spPr>
          <a:xfrm>
            <a:off x="1521663" y="5168336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AF00E-AFA1-97D0-4DFD-F97AD8E5E428}"/>
              </a:ext>
            </a:extLst>
          </p:cNvPr>
          <p:cNvSpPr txBox="1"/>
          <p:nvPr/>
        </p:nvSpPr>
        <p:spPr>
          <a:xfrm>
            <a:off x="551098" y="6353946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SEPTEMBER(2020)-AUGUST(2021)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B67CA9-EAD9-F3E7-7D7A-E12A926C8247}"/>
              </a:ext>
            </a:extLst>
          </p:cNvPr>
          <p:cNvSpPr txBox="1"/>
          <p:nvPr/>
        </p:nvSpPr>
        <p:spPr>
          <a:xfrm>
            <a:off x="1569770" y="6114977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5E0233-D820-5324-A8D5-EABDEB8C00AF}"/>
              </a:ext>
            </a:extLst>
          </p:cNvPr>
          <p:cNvSpPr/>
          <p:nvPr/>
        </p:nvSpPr>
        <p:spPr>
          <a:xfrm>
            <a:off x="980241" y="5224847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4B8C2B-D1D5-7669-7BF7-2E0BB9C6BDAD}"/>
              </a:ext>
            </a:extLst>
          </p:cNvPr>
          <p:cNvSpPr/>
          <p:nvPr/>
        </p:nvSpPr>
        <p:spPr>
          <a:xfrm>
            <a:off x="1025526" y="6187587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F3B9E0-9794-78B9-87E7-6CD0DD368B22}"/>
              </a:ext>
            </a:extLst>
          </p:cNvPr>
          <p:cNvSpPr txBox="1"/>
          <p:nvPr/>
        </p:nvSpPr>
        <p:spPr>
          <a:xfrm>
            <a:off x="1798724" y="1824708"/>
            <a:ext cx="1153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AtliQ</a:t>
            </a:r>
            <a:r>
              <a:rPr lang="en-US" sz="2400" dirty="0"/>
              <a:t> </a:t>
            </a:r>
            <a:r>
              <a:rPr lang="en-US" sz="2400" dirty="0" err="1"/>
              <a:t>Harwares</a:t>
            </a:r>
            <a:r>
              <a:rPr lang="en-US" sz="2400" dirty="0"/>
              <a:t>(Imaginary Company) It’s a Consumer Goods and Electronics Company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B1E6C9-A1FE-6140-25CE-2890E40C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890" y="4046780"/>
            <a:ext cx="2181529" cy="22431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140A05-AB02-0ACD-8ED1-6B3A509CB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32" y="3861730"/>
            <a:ext cx="2314898" cy="3943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C8820C-8935-E118-F4EE-B72873D30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048" y="3799784"/>
            <a:ext cx="2762636" cy="339137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AAFE1F-5E18-707E-4511-BACB58754D17}"/>
              </a:ext>
            </a:extLst>
          </p:cNvPr>
          <p:cNvCxnSpPr>
            <a:cxnSpLocks/>
          </p:cNvCxnSpPr>
          <p:nvPr/>
        </p:nvCxnSpPr>
        <p:spPr>
          <a:xfrm>
            <a:off x="4740442" y="3168582"/>
            <a:ext cx="59604" cy="471811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E16A6F-BF3F-DC29-49EA-D6D95BE07D2B}"/>
              </a:ext>
            </a:extLst>
          </p:cNvPr>
          <p:cNvSpPr txBox="1"/>
          <p:nvPr/>
        </p:nvSpPr>
        <p:spPr>
          <a:xfrm>
            <a:off x="7405583" y="2742802"/>
            <a:ext cx="457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ATLIQ HARDWARES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EE5CF-555E-D52E-AAE5-03890E05B7BC}"/>
              </a:ext>
            </a:extLst>
          </p:cNvPr>
          <p:cNvSpPr txBox="1"/>
          <p:nvPr/>
        </p:nvSpPr>
        <p:spPr>
          <a:xfrm>
            <a:off x="1409952" y="3172412"/>
            <a:ext cx="20453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D3AE6-D111-AF5C-9F08-6668A119828F}"/>
              </a:ext>
            </a:extLst>
          </p:cNvPr>
          <p:cNvSpPr txBox="1"/>
          <p:nvPr/>
        </p:nvSpPr>
        <p:spPr>
          <a:xfrm>
            <a:off x="423767" y="3403245"/>
            <a:ext cx="40827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SEPTEMBER(2017)-AUGUST(2018)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2885-6358-14CA-D2A0-C0F6305ADB9A}"/>
              </a:ext>
            </a:extLst>
          </p:cNvPr>
          <p:cNvSpPr/>
          <p:nvPr/>
        </p:nvSpPr>
        <p:spPr>
          <a:xfrm>
            <a:off x="909230" y="3186076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C356C-90B3-243E-4C6C-1885E1F38F76}"/>
              </a:ext>
            </a:extLst>
          </p:cNvPr>
          <p:cNvSpPr txBox="1"/>
          <p:nvPr/>
        </p:nvSpPr>
        <p:spPr>
          <a:xfrm>
            <a:off x="551098" y="7355821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SEPTEMBER(2021)-AUGUST(2022)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A699B-7036-7598-320B-EBFA1DB39A28}"/>
              </a:ext>
            </a:extLst>
          </p:cNvPr>
          <p:cNvSpPr txBox="1"/>
          <p:nvPr/>
        </p:nvSpPr>
        <p:spPr>
          <a:xfrm>
            <a:off x="1569770" y="7116852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6E14A-70B8-7747-06A0-9283564E0B73}"/>
              </a:ext>
            </a:extLst>
          </p:cNvPr>
          <p:cNvSpPr/>
          <p:nvPr/>
        </p:nvSpPr>
        <p:spPr>
          <a:xfrm>
            <a:off x="977769" y="7231701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75814-7567-8490-0689-C8019352A546}"/>
              </a:ext>
            </a:extLst>
          </p:cNvPr>
          <p:cNvSpPr txBox="1"/>
          <p:nvPr/>
        </p:nvSpPr>
        <p:spPr>
          <a:xfrm>
            <a:off x="422972" y="4427896"/>
            <a:ext cx="40827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SEPTEMBER(2018)-AUGUST(2019)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D0806-BBBD-029C-902C-116114493C55}"/>
              </a:ext>
            </a:extLst>
          </p:cNvPr>
          <p:cNvSpPr/>
          <p:nvPr/>
        </p:nvSpPr>
        <p:spPr>
          <a:xfrm>
            <a:off x="908435" y="4210727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A10860-3F95-F3ED-3FED-D50F73BB1E21}"/>
              </a:ext>
            </a:extLst>
          </p:cNvPr>
          <p:cNvSpPr txBox="1"/>
          <p:nvPr/>
        </p:nvSpPr>
        <p:spPr>
          <a:xfrm>
            <a:off x="1406299" y="4154255"/>
            <a:ext cx="20453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FY_2019</a:t>
            </a:r>
          </a:p>
        </p:txBody>
      </p:sp>
    </p:spTree>
    <p:extLst>
      <p:ext uri="{BB962C8B-B14F-4D97-AF65-F5344CB8AC3E}">
        <p14:creationId xmlns:p14="http://schemas.microsoft.com/office/powerpoint/2010/main" val="3482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27" grpId="0"/>
      <p:bldP spid="28" grpId="0"/>
      <p:bldP spid="33" grpId="0"/>
      <p:bldP spid="34" grpId="0"/>
      <p:bldP spid="35" grpId="0"/>
      <p:bldP spid="36" grpId="0" animBg="1"/>
      <p:bldP spid="37" grpId="0" animBg="1"/>
      <p:bldP spid="38" grpId="0"/>
      <p:bldP spid="51" grpId="0"/>
      <p:bldP spid="3" grpId="0"/>
      <p:bldP spid="5" grpId="0"/>
      <p:bldP spid="6" grpId="0" animBg="1"/>
      <p:bldP spid="12" grpId="0"/>
      <p:bldP spid="13" grpId="0"/>
      <p:bldP spid="14" grpId="0" animBg="1"/>
      <p:bldP spid="20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71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743" y="549279"/>
            <a:ext cx="5007412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3743" y="1385781"/>
            <a:ext cx="7849314" cy="1672947"/>
          </a:xfrm>
          <a:prstGeom prst="roundRect">
            <a:avLst>
              <a:gd name="adj" fmla="val 464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6267" y="1597267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 Growth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26267" y="1997198"/>
            <a:ext cx="7464266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</a:t>
            </a:r>
            <a:r>
              <a:rPr lang="en-US" sz="14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45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Hardwares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is experiencing rapid growth but rely on excel files for data analytics, which is hindering effective insights and leading to potential losses.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3743" y="3262594"/>
            <a:ext cx="7849314" cy="1376958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26267" y="3455118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Challenges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26267" y="3855049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 files are hard to consume and not effective in generating insights. Also due to the lack of effective analytics the company faced a major loss </a:t>
            </a:r>
          </a:p>
        </p:txBody>
      </p:sp>
      <p:sp>
        <p:nvSpPr>
          <p:cNvPr id="10" name="Shape 7"/>
          <p:cNvSpPr/>
          <p:nvPr/>
        </p:nvSpPr>
        <p:spPr>
          <a:xfrm>
            <a:off x="6133743" y="4824456"/>
            <a:ext cx="7849314" cy="1376958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26267" y="5016980"/>
            <a:ext cx="241232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Latin America Loss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26267" y="5416911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company experienced a significant loss in the Latin American market, highlighting the need for improved data analysis to understand regional trends.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3743" y="6386317"/>
            <a:ext cx="7849314" cy="1631263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26267" y="6578842"/>
            <a:ext cx="335565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Analyst Role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26267" y="6859285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As a Data Analyst I examine data to uncover significate insights and explore </a:t>
            </a:r>
            <a:r>
              <a:rPr lang="en-US" sz="1450" dirty="0" err="1">
                <a:solidFill>
                  <a:srgbClr val="3B4E4E"/>
                </a:solidFill>
                <a:latin typeface="Overpass" pitchFamily="34" charset="0"/>
              </a:rPr>
              <a:t>themes,and</a:t>
            </a:r>
            <a:r>
              <a:rPr lang="en-US" sz="1450" b="1" dirty="0">
                <a:solidFill>
                  <a:srgbClr val="3B4E4E"/>
                </a:solidFill>
                <a:latin typeface="Overpass" pitchFamily="34" charset="0"/>
              </a:rPr>
              <a:t> 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I will use various analytical tools to concise and Storytelling.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BCEFB-F03E-1DE4-D1B0-1FF87D28FB1E}"/>
              </a:ext>
            </a:extLst>
          </p:cNvPr>
          <p:cNvSpPr/>
          <p:nvPr/>
        </p:nvSpPr>
        <p:spPr>
          <a:xfrm>
            <a:off x="12560968" y="7794056"/>
            <a:ext cx="2069432" cy="470776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C791B-70C6-551B-B30F-B23E8D30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0" y="200125"/>
            <a:ext cx="526456" cy="515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1AF3DD-FB7F-E59E-85C4-E6B4884CB434}"/>
              </a:ext>
            </a:extLst>
          </p:cNvPr>
          <p:cNvSpPr txBox="1"/>
          <p:nvPr/>
        </p:nvSpPr>
        <p:spPr>
          <a:xfrm>
            <a:off x="144900" y="690119"/>
            <a:ext cx="182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9DE5A-97E9-D5FB-F7D7-3B7CF40F6696}"/>
              </a:ext>
            </a:extLst>
          </p:cNvPr>
          <p:cNvSpPr txBox="1"/>
          <p:nvPr/>
        </p:nvSpPr>
        <p:spPr>
          <a:xfrm>
            <a:off x="690278" y="345972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7B05597D-030A-D4B6-CD35-8B4A2B874BF3}"/>
              </a:ext>
            </a:extLst>
          </p:cNvPr>
          <p:cNvSpPr/>
          <p:nvPr/>
        </p:nvSpPr>
        <p:spPr>
          <a:xfrm>
            <a:off x="5349347" y="6345203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2583" y="890626"/>
            <a:ext cx="5268158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473" y="1791057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2852" y="1869996"/>
            <a:ext cx="12334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2202" y="1791057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2202" y="2246590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Conduct a comprehensive analysis of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 Hardware's </a:t>
            </a: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to identify key insights and improve business performance.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65288" y="3368635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5824" y="3447574"/>
            <a:ext cx="19728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2202" y="3368635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Focus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2202" y="3824168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data sets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of fact_forecast_monthly, fact_sales_monthly, post_invoice_deduction, and pre_invoice_deduction</a:t>
            </a: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473" y="4946213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3204" y="5025152"/>
            <a:ext cx="20264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2202" y="4946213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Sets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2202" y="5401747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Include detailed information about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customer, market, product, freight cost, manufacturing cost, and gross price.</a:t>
            </a:r>
            <a:endParaRPr lang="en-US" sz="1650" b="1" dirty="0"/>
          </a:p>
        </p:txBody>
      </p:sp>
      <p:sp>
        <p:nvSpPr>
          <p:cNvPr id="16" name="Shape 13"/>
          <p:cNvSpPr/>
          <p:nvPr/>
        </p:nvSpPr>
        <p:spPr>
          <a:xfrm>
            <a:off x="737473" y="6523792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2132" y="6602730"/>
            <a:ext cx="2246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2202" y="6523792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Corrections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2202" y="6979325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Remove leading and trailing spaces, correct spelling errors, and eliminate duplicate data/names.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D49B09-5FAD-1027-3F01-3026BE1654D3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31865144-9970-84BA-F7ED-C6D59B25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49B66-D548-218D-16A6-4A86D64E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9C94B-CBB2-1EFD-1CA9-F200C51741A5}"/>
              </a:ext>
            </a:extLst>
          </p:cNvPr>
          <p:cNvSpPr txBox="1"/>
          <p:nvPr/>
        </p:nvSpPr>
        <p:spPr>
          <a:xfrm>
            <a:off x="144900" y="613040"/>
            <a:ext cx="1792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256E2-62A8-5588-C3A4-13F2AC6C6B90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3220" y="2525197"/>
            <a:ext cx="722899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INSIGHTS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273220" y="360345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I’m begun analysis of AtliQ's data, diligently investigating key metrics and potential insights. </a:t>
            </a:r>
            <a:endParaRPr lang="en-US" sz="1900" dirty="0">
              <a:solidFill>
                <a:srgbClr val="3B4E4E"/>
              </a:solidFill>
              <a:latin typeface="Overpass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2DB7093-A9E3-FCC4-4A0C-786AE668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9AB5FF-7112-6699-283A-C23916F631F4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FE89C-F098-D5A7-374B-21BBEE1685EF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D6D6439-310C-4C09-93B3-EDFF377AFB1D}"/>
              </a:ext>
            </a:extLst>
          </p:cNvPr>
          <p:cNvSpPr/>
          <p:nvPr/>
        </p:nvSpPr>
        <p:spPr>
          <a:xfrm>
            <a:off x="834271" y="36597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Economy View</a:t>
            </a:r>
            <a:endParaRPr lang="en-US" sz="48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E2DFE80-CFB9-37BC-9CD3-16D739596ECE}"/>
              </a:ext>
            </a:extLst>
          </p:cNvPr>
          <p:cNvSpPr/>
          <p:nvPr/>
        </p:nvSpPr>
        <p:spPr>
          <a:xfrm>
            <a:off x="1095875" y="1682040"/>
            <a:ext cx="31370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 Sales Increase</a:t>
            </a:r>
            <a:endParaRPr lang="en-US" sz="24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164EEF2-5C2B-B703-0430-53D14C168776}"/>
              </a:ext>
            </a:extLst>
          </p:cNvPr>
          <p:cNvSpPr/>
          <p:nvPr/>
        </p:nvSpPr>
        <p:spPr>
          <a:xfrm>
            <a:off x="1095875" y="2246567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Compared to last year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(2021),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net sales have significantly increased by </a:t>
            </a: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2912M,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indicating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overall business performance.</a:t>
            </a:r>
            <a:endParaRPr lang="en-US" sz="19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C774F2A-4533-4D75-9C4B-6BD1D6D4EA4D}"/>
              </a:ext>
            </a:extLst>
          </p:cNvPr>
          <p:cNvSpPr/>
          <p:nvPr/>
        </p:nvSpPr>
        <p:spPr>
          <a:xfrm>
            <a:off x="1045567" y="3610479"/>
            <a:ext cx="455199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APAC Region Performance</a:t>
            </a:r>
          </a:p>
          <a:p>
            <a:pPr marL="0" indent="0">
              <a:lnSpc>
                <a:spcPts val="3000"/>
              </a:lnSpc>
              <a:buNone/>
            </a:pPr>
            <a:endParaRPr lang="en-US" sz="2400" b="1" dirty="0">
              <a:solidFill>
                <a:srgbClr val="233939"/>
              </a:solidFill>
              <a:latin typeface="Syne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AE8CCF2D-7F95-0278-2351-BE8270ADEFE1}"/>
              </a:ext>
            </a:extLst>
          </p:cNvPr>
          <p:cNvSpPr/>
          <p:nvPr/>
        </p:nvSpPr>
        <p:spPr>
          <a:xfrm>
            <a:off x="1112771" y="4012770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APAC region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leads with the highest net sales at</a:t>
            </a: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1923M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highlighting the importance of this market for AtliQ.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EBFEB-B214-1061-CDE3-C14840287855}"/>
              </a:ext>
            </a:extLst>
          </p:cNvPr>
          <p:cNvSpPr/>
          <p:nvPr/>
        </p:nvSpPr>
        <p:spPr>
          <a:xfrm>
            <a:off x="1255334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8C7DF0-08BD-28F2-3FBF-216928F2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86" y="1382167"/>
            <a:ext cx="6617067" cy="6161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FF191D-00FC-DE46-12EB-9EC9CDD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13"/>
          <a:stretch/>
        </p:blipFill>
        <p:spPr>
          <a:xfrm>
            <a:off x="2097625" y="5148877"/>
            <a:ext cx="3667637" cy="263319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F8C453E-FB21-F539-C87F-BBE57F9A9A75}"/>
              </a:ext>
            </a:extLst>
          </p:cNvPr>
          <p:cNvSpPr/>
          <p:nvPr/>
        </p:nvSpPr>
        <p:spPr>
          <a:xfrm>
            <a:off x="85641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0DEBD-17C4-FF42-A347-23632FE95F9D}"/>
              </a:ext>
            </a:extLst>
          </p:cNvPr>
          <p:cNvSpPr/>
          <p:nvPr/>
        </p:nvSpPr>
        <p:spPr>
          <a:xfrm>
            <a:off x="1255334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6294E-B529-772A-17B0-D5952985CF48}"/>
              </a:ext>
            </a:extLst>
          </p:cNvPr>
          <p:cNvSpPr/>
          <p:nvPr/>
        </p:nvSpPr>
        <p:spPr>
          <a:xfrm>
            <a:off x="1254572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774" y="4619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Sales 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5949927"/>
            <a:ext cx="40058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Customer: Amazon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658250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Amazon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holds the highest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$496.88M,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demonstrating the importance of this major retailer to AtliQ's sales strategy.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5949927"/>
            <a:ext cx="39506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Product: Notebook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658250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Notebook products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have generated the highest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$1580.43M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highlighting the strong demand for this product category.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D8227-A806-6603-89DA-08BF23784A49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C928A-A04A-A197-8107-EAFB26FD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3" y="1653091"/>
            <a:ext cx="5811061" cy="3877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400F97-07A6-CB2C-C1CC-BE2321E5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33" y="2279673"/>
            <a:ext cx="5563376" cy="2734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4805" y="2021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Marketing 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587310" y="31158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400FE-95B3-A682-B773-ED81E4554BAC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1F2CB-DE36-0038-EC36-E96D5332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23" y="5214509"/>
            <a:ext cx="5201376" cy="248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974D9-C1FA-DD5C-4FEC-3E77EA7E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1350584"/>
            <a:ext cx="5193828" cy="2448267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102D9E2A-5465-DAFA-EF1E-2605942C11A5}"/>
              </a:ext>
            </a:extLst>
          </p:cNvPr>
          <p:cNvSpPr/>
          <p:nvPr/>
        </p:nvSpPr>
        <p:spPr>
          <a:xfrm>
            <a:off x="1261079" y="1633729"/>
            <a:ext cx="40058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Market: India</a:t>
            </a:r>
            <a:endParaRPr lang="en-US" sz="24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F9D9612-EE0A-119B-00C8-8091112DC696}"/>
              </a:ext>
            </a:extLst>
          </p:cNvPr>
          <p:cNvSpPr/>
          <p:nvPr/>
        </p:nvSpPr>
        <p:spPr>
          <a:xfrm>
            <a:off x="1261079" y="226630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India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holds the highest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$1271.22M,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demonstrating the importance of this major retailer to AtliQ's sales strategy.</a:t>
            </a:r>
            <a:endParaRPr lang="en-US" sz="19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FF2EBCAA-BB76-992C-0CA9-ABC709E3DB88}"/>
              </a:ext>
            </a:extLst>
          </p:cNvPr>
          <p:cNvSpPr/>
          <p:nvPr/>
        </p:nvSpPr>
        <p:spPr>
          <a:xfrm>
            <a:off x="7708150" y="5654882"/>
            <a:ext cx="39506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Bottom Market: Columbia</a:t>
            </a:r>
            <a:endParaRPr lang="en-US" sz="2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7C8A70E-0662-A8F4-ADE7-344226FF71DA}"/>
              </a:ext>
            </a:extLst>
          </p:cNvPr>
          <p:cNvSpPr/>
          <p:nvPr/>
        </p:nvSpPr>
        <p:spPr>
          <a:xfrm>
            <a:off x="7708150" y="6287461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Columbia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holds the Lowest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$1.17. 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654</Words>
  <Application>Microsoft Office PowerPoint</Application>
  <PresentationFormat>Custom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Overpass</vt:lpstr>
      <vt:lpstr>Arial</vt:lpstr>
      <vt:lpstr>Century</vt:lpstr>
      <vt:lpstr>PT Sans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65</cp:revision>
  <cp:lastPrinted>2024-09-09T12:24:41Z</cp:lastPrinted>
  <dcterms:created xsi:type="dcterms:W3CDTF">2024-09-07T06:02:02Z</dcterms:created>
  <dcterms:modified xsi:type="dcterms:W3CDTF">2024-09-20T14:58:04Z</dcterms:modified>
</cp:coreProperties>
</file>